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7"/>
  </p:notesMasterIdLst>
  <p:handoutMasterIdLst>
    <p:handoutMasterId r:id="rId18"/>
  </p:handoutMasterIdLst>
  <p:sldIdLst>
    <p:sldId id="265" r:id="rId5"/>
    <p:sldId id="310" r:id="rId6"/>
    <p:sldId id="311" r:id="rId7"/>
    <p:sldId id="320" r:id="rId8"/>
    <p:sldId id="321" r:id="rId9"/>
    <p:sldId id="322" r:id="rId10"/>
    <p:sldId id="323" r:id="rId11"/>
    <p:sldId id="325" r:id="rId12"/>
    <p:sldId id="327" r:id="rId13"/>
    <p:sldId id="324" r:id="rId14"/>
    <p:sldId id="328" r:id="rId15"/>
    <p:sldId id="326" r:id="rId16"/>
  </p:sldIdLst>
  <p:sldSz cx="12188825" cy="6858000"/>
  <p:notesSz cx="6858000" cy="91440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72717" autoAdjust="0"/>
  </p:normalViewPr>
  <p:slideViewPr>
    <p:cSldViewPr showGuides="1">
      <p:cViewPr>
        <p:scale>
          <a:sx n="79" d="100"/>
          <a:sy n="79" d="100"/>
        </p:scale>
        <p:origin x="1752" y="96"/>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10/6/2017</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10/6/2017</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dirty="0"/>
              <a:t>Robust macroeconomic and stock predicting algorithms exist in the market and take into consideration a much larger set of data much of which is only available through paid platforms (Reuters, Bloomberg, etc.) – getting access to this data would likely improve the model significantly</a:t>
            </a:r>
          </a:p>
          <a:p>
            <a:pPr fontAlgn="base"/>
            <a:r>
              <a:rPr lang="en-US" dirty="0"/>
              <a:t>Only 10 years of data (120 data points) was used due to availability – analysis against longer than 10 years would be helpful while looking at weighting more recent data higher to capture more recent trends, trading strategies, technology impacts, etc.</a:t>
            </a:r>
          </a:p>
          <a:p>
            <a:pPr fontAlgn="base"/>
            <a:r>
              <a:rPr lang="en-US" dirty="0"/>
              <a:t>Stock market movement is subject to “black swan” events (multi standard deviation events) such as occurred in 2007 that can be hard to capture in any model when modelling extended time frames</a:t>
            </a:r>
          </a:p>
          <a:p>
            <a:pPr fontAlgn="base"/>
            <a:r>
              <a:rPr lang="en-US" dirty="0"/>
              <a:t>Model against different Stock Market Indices and time frames, </a:t>
            </a:r>
            <a:r>
              <a:rPr lang="en-US" dirty="0" err="1"/>
              <a:t>eg</a:t>
            </a:r>
            <a:r>
              <a:rPr lang="en-US" dirty="0"/>
              <a:t>. Dow Jones, Nasdaq for 3 month, 1 year forward, etc.</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9</a:t>
            </a:fld>
            <a:endParaRPr lang="en-US"/>
          </a:p>
        </p:txBody>
      </p:sp>
    </p:spTree>
    <p:extLst>
      <p:ext uri="{BB962C8B-B14F-4D97-AF65-F5344CB8AC3E}">
        <p14:creationId xmlns:p14="http://schemas.microsoft.com/office/powerpoint/2010/main" val="3257399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dirty="0"/>
              <a:t>Fairly good results and definitive correlations of indices and economic factors to S&amp;P500 returns despite the limited data set </a:t>
            </a:r>
          </a:p>
          <a:p>
            <a:pPr fontAlgn="base"/>
            <a:r>
              <a:rPr lang="en-US" sz="1200" dirty="0"/>
              <a:t>Gradient Boosting </a:t>
            </a:r>
            <a:r>
              <a:rPr lang="en-US" sz="1200" dirty="0" err="1"/>
              <a:t>GridSearch</a:t>
            </a:r>
            <a:r>
              <a:rPr lang="en-US" sz="1200" dirty="0"/>
              <a:t> model performed the best with R-squared of .7879 but with a RMSE = .0633(6.33%) that is a pretty wide window</a:t>
            </a:r>
          </a:p>
          <a:p>
            <a:pPr fontAlgn="base"/>
            <a:r>
              <a:rPr lang="en-US" sz="1200" dirty="0"/>
              <a:t>And hence “NOONE SHOULD TRADE BASED ON THESE MODELS” especially for longer (but short time) horizons</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10</a:t>
            </a:fld>
            <a:endParaRPr lang="en-US"/>
          </a:p>
        </p:txBody>
      </p:sp>
    </p:spTree>
    <p:extLst>
      <p:ext uri="{BB962C8B-B14F-4D97-AF65-F5344CB8AC3E}">
        <p14:creationId xmlns:p14="http://schemas.microsoft.com/office/powerpoint/2010/main" val="10078066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10/6/2017</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10/6/2017</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10/6/2017</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10/6/2017</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10/6/2017</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10/6/2017</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10/6/2017</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10/6/2017</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10/6/2017</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10/6/2017</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10/6/2017</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emf"/><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emf"/></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normAutofit fontScale="90000"/>
          </a:bodyPr>
          <a:lstStyle/>
          <a:p>
            <a:r>
              <a:rPr lang="en-US" b="1" dirty="0"/>
              <a:t>Project Luther - S&amp;P500 Stock Performance vs Economic and Various Index Indicators</a:t>
            </a:r>
            <a:endParaRPr lang="en-US" dirty="0"/>
          </a:p>
        </p:txBody>
      </p:sp>
      <p:sp>
        <p:nvSpPr>
          <p:cNvPr id="4" name="Subtitle 3"/>
          <p:cNvSpPr>
            <a:spLocks noGrp="1"/>
          </p:cNvSpPr>
          <p:nvPr>
            <p:ph type="subTitle" idx="1"/>
          </p:nvPr>
        </p:nvSpPr>
        <p:spPr/>
        <p:txBody>
          <a:bodyPr/>
          <a:lstStyle/>
          <a:p>
            <a:r>
              <a:rPr lang="en-US" dirty="0"/>
              <a:t>Analysis by Andre Johnson</a:t>
            </a:r>
            <a:endParaRPr lang="it-IT" dirty="0"/>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381000"/>
            <a:ext cx="9144001" cy="609600"/>
          </a:xfrm>
        </p:spPr>
        <p:txBody>
          <a:bodyPr/>
          <a:lstStyle/>
          <a:p>
            <a:r>
              <a:rPr lang="en-US" b="1" dirty="0"/>
              <a:t>Conclusion</a:t>
            </a:r>
            <a:endParaRPr lang="en-US" dirty="0"/>
          </a:p>
        </p:txBody>
      </p:sp>
      <p:sp>
        <p:nvSpPr>
          <p:cNvPr id="14" name="Content Placeholder 13"/>
          <p:cNvSpPr>
            <a:spLocks noGrp="1"/>
          </p:cNvSpPr>
          <p:nvPr>
            <p:ph idx="1"/>
          </p:nvPr>
        </p:nvSpPr>
        <p:spPr>
          <a:xfrm>
            <a:off x="1141412" y="1295401"/>
            <a:ext cx="10286999" cy="4724400"/>
          </a:xfrm>
        </p:spPr>
        <p:txBody>
          <a:bodyPr>
            <a:noAutofit/>
          </a:bodyPr>
          <a:lstStyle/>
          <a:p>
            <a:pPr fontAlgn="base"/>
            <a:r>
              <a:rPr lang="en-US" sz="3200" dirty="0"/>
              <a:t>Fairly good results and definitive correlations </a:t>
            </a:r>
          </a:p>
          <a:p>
            <a:pPr fontAlgn="base"/>
            <a:endParaRPr lang="en-US" sz="3200" dirty="0"/>
          </a:p>
          <a:p>
            <a:pPr fontAlgn="base"/>
            <a:r>
              <a:rPr lang="en-US" sz="3200" dirty="0"/>
              <a:t>Gradient Boosting </a:t>
            </a:r>
            <a:r>
              <a:rPr lang="en-US" sz="3200" dirty="0" err="1"/>
              <a:t>GridSearch</a:t>
            </a:r>
            <a:r>
              <a:rPr lang="en-US" sz="3200" dirty="0"/>
              <a:t> model performed the best with R-squared of .7879 but with a RMSE = </a:t>
            </a:r>
            <a:r>
              <a:rPr lang="en-US" sz="3200" dirty="0"/>
              <a:t>.0633(6.33%) </a:t>
            </a:r>
          </a:p>
          <a:p>
            <a:pPr fontAlgn="base"/>
            <a:endParaRPr lang="en-US" sz="3200" dirty="0"/>
          </a:p>
          <a:p>
            <a:pPr fontAlgn="base"/>
            <a:r>
              <a:rPr lang="en-US" sz="3200" dirty="0"/>
              <a:t>And hence “NOONE SHOULD TRADE BASED ON THESE MODELS”</a:t>
            </a:r>
            <a:endParaRPr lang="en-US" dirty="0"/>
          </a:p>
          <a:p>
            <a:pPr fontAlgn="base"/>
            <a:endParaRPr lang="en-US" dirty="0"/>
          </a:p>
          <a:p>
            <a:pPr fontAlgn="base"/>
            <a:endParaRPr lang="en-US" sz="1200" dirty="0"/>
          </a:p>
          <a:p>
            <a:br>
              <a:rPr lang="en-US" sz="1400" dirty="0"/>
            </a:br>
            <a:endParaRPr lang="en-US" sz="1400" dirty="0"/>
          </a:p>
        </p:txBody>
      </p:sp>
    </p:spTree>
    <p:extLst>
      <p:ext uri="{BB962C8B-B14F-4D97-AF65-F5344CB8AC3E}">
        <p14:creationId xmlns:p14="http://schemas.microsoft.com/office/powerpoint/2010/main" val="4098683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293812" y="3276600"/>
            <a:ext cx="9144001" cy="609600"/>
          </a:xfrm>
        </p:spPr>
        <p:txBody>
          <a:bodyPr/>
          <a:lstStyle/>
          <a:p>
            <a:r>
              <a:rPr lang="en-US" b="1" dirty="0"/>
              <a:t>Appendices</a:t>
            </a:r>
            <a:endParaRPr lang="en-US" dirty="0"/>
          </a:p>
        </p:txBody>
      </p:sp>
      <p:sp>
        <p:nvSpPr>
          <p:cNvPr id="2" name="Content Placeholder 1"/>
          <p:cNvSpPr>
            <a:spLocks noGrp="1"/>
          </p:cNvSpPr>
          <p:nvPr>
            <p:ph idx="1"/>
          </p:nvPr>
        </p:nvSpPr>
        <p:spPr/>
        <p:txBody>
          <a:bodyPr/>
          <a:lstStyle/>
          <a:p>
            <a:endParaRPr lang="en-US"/>
          </a:p>
        </p:txBody>
      </p:sp>
    </p:spTree>
    <p:extLst>
      <p:ext uri="{BB962C8B-B14F-4D97-AF65-F5344CB8AC3E}">
        <p14:creationId xmlns:p14="http://schemas.microsoft.com/office/powerpoint/2010/main" val="406265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989012" y="457200"/>
            <a:ext cx="9144001" cy="533400"/>
          </a:xfrm>
        </p:spPr>
        <p:txBody>
          <a:bodyPr>
            <a:normAutofit fontScale="90000"/>
          </a:bodyPr>
          <a:lstStyle/>
          <a:p>
            <a:r>
              <a:rPr lang="en-US" dirty="0" err="1"/>
              <a:t>RandomForest</a:t>
            </a:r>
            <a:r>
              <a:rPr lang="en-US" dirty="0"/>
              <a:t> </a:t>
            </a:r>
            <a:r>
              <a:rPr lang="en-US" dirty="0" err="1"/>
              <a:t>GridSearch</a:t>
            </a:r>
            <a:r>
              <a:rPr lang="en-US" dirty="0"/>
              <a:t> Model</a:t>
            </a:r>
          </a:p>
        </p:txBody>
      </p:sp>
      <p:sp>
        <p:nvSpPr>
          <p:cNvPr id="7" name="Content Placeholder 13"/>
          <p:cNvSpPr>
            <a:spLocks noGrp="1"/>
          </p:cNvSpPr>
          <p:nvPr>
            <p:ph idx="1"/>
          </p:nvPr>
        </p:nvSpPr>
        <p:spPr>
          <a:xfrm>
            <a:off x="303212" y="1295401"/>
            <a:ext cx="11201399" cy="4724400"/>
          </a:xfrm>
        </p:spPr>
        <p:txBody>
          <a:bodyPr>
            <a:noAutofit/>
          </a:bodyPr>
          <a:lstStyle/>
          <a:p>
            <a:pPr fontAlgn="base"/>
            <a:r>
              <a:rPr lang="en-US" sz="2800" dirty="0" err="1"/>
              <a:t>RandomForest</a:t>
            </a:r>
            <a:r>
              <a:rPr lang="en-US" sz="2800" dirty="0"/>
              <a:t> </a:t>
            </a:r>
            <a:r>
              <a:rPr lang="en-US" sz="2800" dirty="0" err="1"/>
              <a:t>Regressor</a:t>
            </a:r>
            <a:r>
              <a:rPr lang="en-US" sz="2800" dirty="0"/>
              <a:t> using </a:t>
            </a:r>
            <a:r>
              <a:rPr lang="en-US" sz="2800" dirty="0" err="1"/>
              <a:t>GridSearch</a:t>
            </a:r>
            <a:r>
              <a:rPr lang="en-US" sz="2800" dirty="0"/>
              <a:t> </a:t>
            </a:r>
            <a:r>
              <a:rPr lang="en-US" sz="1600" dirty="0"/>
              <a:t>(</a:t>
            </a:r>
            <a:r>
              <a:rPr lang="en-US" sz="1600" dirty="0" err="1"/>
              <a:t>n_estimators</a:t>
            </a:r>
            <a:r>
              <a:rPr lang="en-US" sz="1600" dirty="0"/>
              <a:t>=500, </a:t>
            </a:r>
            <a:r>
              <a:rPr lang="en-US" sz="1600" dirty="0" err="1"/>
              <a:t>max_depth</a:t>
            </a:r>
            <a:r>
              <a:rPr lang="en-US" sz="1600" dirty="0"/>
              <a:t>=5,6)</a:t>
            </a:r>
          </a:p>
          <a:p>
            <a:pPr marL="393700" lvl="3" indent="0" fontAlgn="base">
              <a:buNone/>
            </a:pPr>
            <a:r>
              <a:rPr lang="en-US" sz="1200" dirty="0"/>
              <a:t>steps = [</a:t>
            </a:r>
          </a:p>
          <a:p>
            <a:pPr marL="393700" lvl="3" indent="0" fontAlgn="base">
              <a:buNone/>
            </a:pPr>
            <a:r>
              <a:rPr lang="en-US" sz="1200" dirty="0"/>
              <a:t>('features', </a:t>
            </a:r>
            <a:r>
              <a:rPr lang="en-US" sz="1200" dirty="0" err="1"/>
              <a:t>preprocessing.PolynomialFeatures</a:t>
            </a:r>
            <a:r>
              <a:rPr lang="en-US" sz="1200" dirty="0"/>
              <a:t>(degree=2)),</a:t>
            </a:r>
          </a:p>
          <a:p>
            <a:pPr marL="393700" lvl="3" indent="0" fontAlgn="base">
              <a:buNone/>
            </a:pPr>
            <a:r>
              <a:rPr lang="en-US" sz="1200" dirty="0"/>
              <a:t>('model',</a:t>
            </a:r>
            <a:r>
              <a:rPr lang="en-US" sz="1200" dirty="0" err="1"/>
              <a:t>ensemble.RandomForestRegressor</a:t>
            </a:r>
            <a:r>
              <a:rPr lang="en-US" sz="1200" dirty="0"/>
              <a:t>())]</a:t>
            </a:r>
          </a:p>
          <a:p>
            <a:pPr marL="504825" lvl="2" indent="-285750" fontAlgn="base"/>
            <a:r>
              <a:rPr lang="en-US" dirty="0"/>
              <a:t>R-squared = .5103</a:t>
            </a:r>
          </a:p>
          <a:p>
            <a:pPr marL="504825" lvl="2" indent="-285750" fontAlgn="base"/>
            <a:r>
              <a:rPr lang="en-US" dirty="0"/>
              <a:t>RSME = .0373(3.73%)</a:t>
            </a:r>
          </a:p>
          <a:p>
            <a:pPr lvl="1" fontAlgn="base"/>
            <a:endParaRPr lang="en-US" sz="1600" dirty="0"/>
          </a:p>
          <a:p>
            <a:pPr fontAlgn="base"/>
            <a:r>
              <a:rPr lang="en-US" sz="2800" dirty="0" err="1"/>
              <a:t>RandomForest</a:t>
            </a:r>
            <a:r>
              <a:rPr lang="en-US" sz="2800" dirty="0"/>
              <a:t> </a:t>
            </a:r>
            <a:r>
              <a:rPr lang="en-US" sz="2800" dirty="0" err="1"/>
              <a:t>Regressor</a:t>
            </a:r>
            <a:r>
              <a:rPr lang="en-US" sz="2800" dirty="0"/>
              <a:t> using </a:t>
            </a:r>
            <a:r>
              <a:rPr lang="en-US" sz="2800" dirty="0" err="1"/>
              <a:t>GridSearch</a:t>
            </a:r>
            <a:r>
              <a:rPr lang="en-US" sz="2800" dirty="0"/>
              <a:t> </a:t>
            </a:r>
            <a:r>
              <a:rPr lang="en-US" sz="1600" dirty="0"/>
              <a:t>(</a:t>
            </a:r>
            <a:r>
              <a:rPr lang="en-US" sz="1600" dirty="0" err="1"/>
              <a:t>n_estimators</a:t>
            </a:r>
            <a:r>
              <a:rPr lang="en-US" sz="1600" dirty="0"/>
              <a:t>=100, 250,500, </a:t>
            </a:r>
            <a:r>
              <a:rPr lang="en-US" sz="1600" dirty="0" err="1"/>
              <a:t>max_depth</a:t>
            </a:r>
            <a:r>
              <a:rPr lang="en-US" sz="1600" dirty="0"/>
              <a:t>=4,5,6)</a:t>
            </a:r>
          </a:p>
          <a:p>
            <a:pPr marL="393700" lvl="3" indent="0" fontAlgn="base">
              <a:buNone/>
            </a:pPr>
            <a:r>
              <a:rPr lang="en-US" sz="1200" dirty="0"/>
              <a:t>steps = [</a:t>
            </a:r>
          </a:p>
          <a:p>
            <a:pPr marL="393700" lvl="3" indent="0" fontAlgn="base">
              <a:buNone/>
            </a:pPr>
            <a:r>
              <a:rPr lang="en-US" sz="1200" dirty="0"/>
              <a:t>('model',</a:t>
            </a:r>
            <a:r>
              <a:rPr lang="en-US" sz="1200" dirty="0" err="1"/>
              <a:t>ensemble.RandomForestRegressor</a:t>
            </a:r>
            <a:r>
              <a:rPr lang="en-US" sz="1200" dirty="0"/>
              <a:t>())]</a:t>
            </a:r>
          </a:p>
          <a:p>
            <a:pPr marL="504825" lvl="2" indent="-285750" fontAlgn="base"/>
            <a:r>
              <a:rPr lang="en-US" dirty="0"/>
              <a:t>R-squared = .5975</a:t>
            </a:r>
          </a:p>
          <a:p>
            <a:pPr marL="504825" lvl="2" indent="-285750" fontAlgn="base"/>
            <a:r>
              <a:rPr lang="en-US" dirty="0"/>
              <a:t>RSME = .0339(3.39%)</a:t>
            </a:r>
          </a:p>
          <a:p>
            <a:pPr fontAlgn="base"/>
            <a:endParaRPr lang="en-US" sz="1200" dirty="0"/>
          </a:p>
          <a:p>
            <a:endParaRPr lang="en-US" sz="2000" dirty="0"/>
          </a:p>
          <a:p>
            <a:endParaRPr lang="en-US" sz="2000" dirty="0"/>
          </a:p>
          <a:p>
            <a:pPr lvl="1"/>
            <a:br>
              <a:rPr lang="en-US" sz="1000" dirty="0"/>
            </a:br>
            <a:endParaRPr lang="en-US" sz="1000" dirty="0"/>
          </a:p>
        </p:txBody>
      </p:sp>
    </p:spTree>
    <p:extLst>
      <p:ext uri="{BB962C8B-B14F-4D97-AF65-F5344CB8AC3E}">
        <p14:creationId xmlns:p14="http://schemas.microsoft.com/office/powerpoint/2010/main" val="788352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381000"/>
            <a:ext cx="9144001" cy="609600"/>
          </a:xfrm>
        </p:spPr>
        <p:txBody>
          <a:bodyPr/>
          <a:lstStyle/>
          <a:p>
            <a:r>
              <a:rPr lang="en-US" b="1" dirty="0"/>
              <a:t>Overview</a:t>
            </a:r>
            <a:endParaRPr lang="en-US" dirty="0"/>
          </a:p>
        </p:txBody>
      </p:sp>
      <p:sp>
        <p:nvSpPr>
          <p:cNvPr id="14" name="Content Placeholder 13"/>
          <p:cNvSpPr>
            <a:spLocks noGrp="1"/>
          </p:cNvSpPr>
          <p:nvPr>
            <p:ph idx="1"/>
          </p:nvPr>
        </p:nvSpPr>
        <p:spPr>
          <a:xfrm>
            <a:off x="1141412" y="1295401"/>
            <a:ext cx="10286999" cy="4724400"/>
          </a:xfrm>
        </p:spPr>
        <p:txBody>
          <a:bodyPr>
            <a:noAutofit/>
          </a:bodyPr>
          <a:lstStyle/>
          <a:p>
            <a:pPr fontAlgn="base"/>
            <a:r>
              <a:rPr lang="en-US" sz="2000" dirty="0"/>
              <a:t>Developed program that will allow the selection of various economic and indices data scraped from various web sites to look at the correlations with S&amp;P500 returns 6 months in the future</a:t>
            </a:r>
          </a:p>
          <a:p>
            <a:pPr fontAlgn="base"/>
            <a:r>
              <a:rPr lang="en-US" sz="2000" dirty="0"/>
              <a:t>Data Sources used past 10 years data (120 rows of data):</a:t>
            </a:r>
          </a:p>
          <a:p>
            <a:pPr lvl="1" fontAlgn="base">
              <a:lnSpc>
                <a:spcPct val="100000"/>
              </a:lnSpc>
            </a:pPr>
            <a:r>
              <a:rPr lang="en-US" sz="1600" dirty="0"/>
              <a:t>Data scraped from Yale School of Management: </a:t>
            </a:r>
          </a:p>
          <a:p>
            <a:pPr lvl="2" fontAlgn="base">
              <a:lnSpc>
                <a:spcPct val="100000"/>
              </a:lnSpc>
              <a:spcBef>
                <a:spcPts val="0"/>
              </a:spcBef>
            </a:pPr>
            <a:r>
              <a:rPr lang="en-US" sz="1200" dirty="0"/>
              <a:t>US One Year Index - Stock Market Confidence Index for Institutional and Individual</a:t>
            </a:r>
          </a:p>
          <a:p>
            <a:pPr lvl="2" fontAlgn="base">
              <a:lnSpc>
                <a:spcPct val="100000"/>
              </a:lnSpc>
              <a:spcBef>
                <a:spcPts val="0"/>
              </a:spcBef>
            </a:pPr>
            <a:r>
              <a:rPr lang="en-US" sz="1200" dirty="0"/>
              <a:t>US Crash Confidence Index</a:t>
            </a:r>
          </a:p>
          <a:p>
            <a:pPr lvl="2" fontAlgn="base">
              <a:lnSpc>
                <a:spcPct val="100000"/>
              </a:lnSpc>
              <a:spcBef>
                <a:spcPts val="0"/>
              </a:spcBef>
            </a:pPr>
            <a:r>
              <a:rPr lang="en-US" sz="1200" dirty="0"/>
              <a:t>US Buy-On-Dips Confidence Index</a:t>
            </a:r>
          </a:p>
          <a:p>
            <a:pPr lvl="2" fontAlgn="base">
              <a:lnSpc>
                <a:spcPct val="100000"/>
              </a:lnSpc>
              <a:spcBef>
                <a:spcPts val="0"/>
              </a:spcBef>
            </a:pPr>
            <a:r>
              <a:rPr lang="en-US" sz="1200" dirty="0"/>
              <a:t>United States Valuation Index</a:t>
            </a:r>
          </a:p>
          <a:p>
            <a:pPr lvl="1" fontAlgn="base">
              <a:lnSpc>
                <a:spcPct val="100000"/>
              </a:lnSpc>
            </a:pPr>
            <a:r>
              <a:rPr lang="en-US" sz="1600" dirty="0"/>
              <a:t>Data scraped from the Federal Reserve Board of St Louis (FRED):</a:t>
            </a:r>
          </a:p>
          <a:p>
            <a:pPr lvl="2" fontAlgn="base">
              <a:lnSpc>
                <a:spcPct val="100000"/>
              </a:lnSpc>
              <a:spcBef>
                <a:spcPts val="0"/>
              </a:spcBef>
            </a:pPr>
            <a:r>
              <a:rPr lang="en-US" sz="1200" dirty="0"/>
              <a:t>GDP (considered GDP Quarter over previous Quarter growth)</a:t>
            </a:r>
          </a:p>
          <a:p>
            <a:pPr lvl="2" fontAlgn="base">
              <a:lnSpc>
                <a:spcPct val="100000"/>
              </a:lnSpc>
              <a:spcBef>
                <a:spcPts val="0"/>
              </a:spcBef>
            </a:pPr>
            <a:r>
              <a:rPr lang="en-US" sz="1200" dirty="0"/>
              <a:t>IC4WSA - 4-Week Moving Average of Initial Claims</a:t>
            </a:r>
            <a:r>
              <a:rPr lang="en-US" sz="1200" b="1" dirty="0"/>
              <a:t> </a:t>
            </a:r>
            <a:endParaRPr lang="en-US" sz="1200" dirty="0"/>
          </a:p>
          <a:p>
            <a:pPr lvl="2" fontAlgn="base">
              <a:lnSpc>
                <a:spcPct val="100000"/>
              </a:lnSpc>
              <a:spcBef>
                <a:spcPts val="0"/>
              </a:spcBef>
            </a:pPr>
            <a:r>
              <a:rPr lang="en-US" sz="1200" dirty="0"/>
              <a:t>NPPTTL - Total Nonfarm Private Payroll Employment</a:t>
            </a:r>
          </a:p>
          <a:p>
            <a:pPr lvl="2" fontAlgn="base">
              <a:lnSpc>
                <a:spcPct val="100000"/>
              </a:lnSpc>
              <a:spcBef>
                <a:spcPts val="0"/>
              </a:spcBef>
            </a:pPr>
            <a:r>
              <a:rPr lang="en-US" sz="1200" dirty="0"/>
              <a:t>FRBKCLMCIM - KC Fed Labor Market Conditions Index, Momentum Indicator </a:t>
            </a:r>
          </a:p>
          <a:p>
            <a:pPr lvl="2" fontAlgn="base">
              <a:lnSpc>
                <a:spcPct val="100000"/>
              </a:lnSpc>
              <a:spcBef>
                <a:spcPts val="0"/>
              </a:spcBef>
            </a:pPr>
            <a:r>
              <a:rPr lang="en-US" sz="1200" dirty="0"/>
              <a:t>CNP16OV - Civilian </a:t>
            </a:r>
            <a:r>
              <a:rPr lang="en-US" sz="1200" dirty="0" err="1"/>
              <a:t>Noninstitutional</a:t>
            </a:r>
            <a:r>
              <a:rPr lang="en-US" sz="1200" dirty="0"/>
              <a:t> Population</a:t>
            </a:r>
          </a:p>
          <a:p>
            <a:pPr lvl="1" fontAlgn="base">
              <a:lnSpc>
                <a:spcPct val="100000"/>
              </a:lnSpc>
            </a:pPr>
            <a:r>
              <a:rPr lang="en-US" sz="1600" dirty="0"/>
              <a:t>Data downloaded from the Yahoo Finance:</a:t>
            </a:r>
          </a:p>
          <a:p>
            <a:pPr lvl="2" fontAlgn="base">
              <a:lnSpc>
                <a:spcPct val="100000"/>
              </a:lnSpc>
            </a:pPr>
            <a:r>
              <a:rPr lang="en-US" sz="1200" dirty="0"/>
              <a:t>S&amp;P500 </a:t>
            </a:r>
          </a:p>
          <a:p>
            <a:pPr fontAlgn="base"/>
            <a:r>
              <a:rPr lang="en-US" sz="2000" dirty="0"/>
              <a:t>Conclusion: Predicting the stock market is not easy!</a:t>
            </a:r>
            <a:endParaRPr lang="en-US" sz="1100" dirty="0"/>
          </a:p>
          <a:p>
            <a:br>
              <a:rPr lang="en-US" sz="1400" dirty="0"/>
            </a:br>
            <a:endParaRPr lang="en-US" sz="1400" dirty="0"/>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381000"/>
            <a:ext cx="9144001" cy="533400"/>
          </a:xfrm>
        </p:spPr>
        <p:txBody>
          <a:bodyPr>
            <a:normAutofit fontScale="90000"/>
          </a:bodyPr>
          <a:lstStyle/>
          <a:p>
            <a:r>
              <a:rPr lang="en-US" dirty="0"/>
              <a:t>Correlation</a:t>
            </a:r>
          </a:p>
        </p:txBody>
      </p:sp>
      <p:pic>
        <p:nvPicPr>
          <p:cNvPr id="4" name="Picture 3"/>
          <p:cNvPicPr>
            <a:picLocks noChangeAspect="1"/>
          </p:cNvPicPr>
          <p:nvPr/>
        </p:nvPicPr>
        <p:blipFill>
          <a:blip r:embed="rId2"/>
          <a:stretch>
            <a:fillRect/>
          </a:stretch>
        </p:blipFill>
        <p:spPr>
          <a:xfrm>
            <a:off x="451506" y="1219200"/>
            <a:ext cx="11285813" cy="2819400"/>
          </a:xfrm>
          <a:prstGeom prst="rect">
            <a:avLst/>
          </a:prstGeom>
        </p:spPr>
      </p:pic>
      <p:sp>
        <p:nvSpPr>
          <p:cNvPr id="8" name="Oval 7"/>
          <p:cNvSpPr/>
          <p:nvPr/>
        </p:nvSpPr>
        <p:spPr>
          <a:xfrm>
            <a:off x="1751012" y="3657600"/>
            <a:ext cx="838200" cy="68580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4189412" y="3695700"/>
            <a:ext cx="838200" cy="68580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932612" y="3703608"/>
            <a:ext cx="838200" cy="68580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8380412" y="3647536"/>
            <a:ext cx="838200" cy="68580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9625341" y="3647536"/>
            <a:ext cx="838200" cy="68580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0262230" y="3154393"/>
            <a:ext cx="838200" cy="68580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381000"/>
            <a:ext cx="9144001" cy="533400"/>
          </a:xfrm>
        </p:spPr>
        <p:txBody>
          <a:bodyPr>
            <a:normAutofit fontScale="90000"/>
          </a:bodyPr>
          <a:lstStyle/>
          <a:p>
            <a:r>
              <a:rPr lang="en-US" dirty="0"/>
              <a:t>Correlation – Pairs Plot</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7012" y="2209800"/>
            <a:ext cx="2133600" cy="2110911"/>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b="71907"/>
          <a:stretch/>
        </p:blipFill>
        <p:spPr>
          <a:xfrm>
            <a:off x="2894012" y="2743200"/>
            <a:ext cx="9142413" cy="879471"/>
          </a:xfrm>
          <a:prstGeom prst="rect">
            <a:avLst/>
          </a:prstGeom>
        </p:spPr>
      </p:pic>
      <p:pic>
        <p:nvPicPr>
          <p:cNvPr id="6" name="Picture 5"/>
          <p:cNvPicPr>
            <a:picLocks noChangeAspect="1"/>
          </p:cNvPicPr>
          <p:nvPr/>
        </p:nvPicPr>
        <p:blipFill rotWithShape="1">
          <a:blip r:embed="rId4" cstate="print">
            <a:extLst>
              <a:ext uri="{28A0092B-C50C-407E-A947-70E740481C1C}">
                <a14:useLocalDpi xmlns:a14="http://schemas.microsoft.com/office/drawing/2010/main" val="0"/>
              </a:ext>
            </a:extLst>
          </a:blip>
          <a:srcRect b="93049"/>
          <a:stretch/>
        </p:blipFill>
        <p:spPr>
          <a:xfrm>
            <a:off x="2894012" y="3622671"/>
            <a:ext cx="9142413" cy="166104"/>
          </a:xfrm>
          <a:prstGeom prst="rect">
            <a:avLst/>
          </a:prstGeom>
        </p:spPr>
      </p:pic>
      <p:sp>
        <p:nvSpPr>
          <p:cNvPr id="16" name="Oval 15"/>
          <p:cNvSpPr/>
          <p:nvPr/>
        </p:nvSpPr>
        <p:spPr>
          <a:xfrm>
            <a:off x="10056812" y="2590800"/>
            <a:ext cx="914400" cy="119797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11274425" y="2590800"/>
            <a:ext cx="914400" cy="119797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6539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065212" y="457200"/>
            <a:ext cx="9144001" cy="533400"/>
          </a:xfrm>
        </p:spPr>
        <p:txBody>
          <a:bodyPr>
            <a:normAutofit fontScale="90000"/>
          </a:bodyPr>
          <a:lstStyle/>
          <a:p>
            <a:r>
              <a:rPr lang="en-US" dirty="0"/>
              <a:t>Linear Regression and </a:t>
            </a:r>
            <a:r>
              <a:rPr lang="en-US" dirty="0" err="1"/>
              <a:t>LassoCV</a:t>
            </a:r>
            <a:r>
              <a:rPr lang="en-US" dirty="0"/>
              <a:t> Models 1</a:t>
            </a:r>
          </a:p>
        </p:txBody>
      </p:sp>
      <p:sp>
        <p:nvSpPr>
          <p:cNvPr id="7" name="Content Placeholder 13"/>
          <p:cNvSpPr>
            <a:spLocks noGrp="1"/>
          </p:cNvSpPr>
          <p:nvPr>
            <p:ph idx="1"/>
          </p:nvPr>
        </p:nvSpPr>
        <p:spPr>
          <a:xfrm>
            <a:off x="303212" y="1295401"/>
            <a:ext cx="10286999" cy="4724400"/>
          </a:xfrm>
        </p:spPr>
        <p:txBody>
          <a:bodyPr>
            <a:noAutofit/>
          </a:bodyPr>
          <a:lstStyle/>
          <a:p>
            <a:pPr fontAlgn="base"/>
            <a:r>
              <a:rPr lang="en-US" sz="2800" dirty="0"/>
              <a:t>Linear Regression</a:t>
            </a:r>
          </a:p>
          <a:p>
            <a:pPr lvl="1" fontAlgn="base"/>
            <a:r>
              <a:rPr lang="en-US" sz="1600" dirty="0"/>
              <a:t>No Standardization of Variable values</a:t>
            </a:r>
          </a:p>
          <a:p>
            <a:pPr lvl="1" fontAlgn="base"/>
            <a:r>
              <a:rPr lang="en-US" sz="1600" dirty="0"/>
              <a:t>R-squared: .4033</a:t>
            </a:r>
          </a:p>
          <a:p>
            <a:pPr lvl="1" fontAlgn="base"/>
            <a:r>
              <a:rPr lang="en-US" sz="1600" dirty="0"/>
              <a:t>RSME = .0412</a:t>
            </a:r>
          </a:p>
          <a:p>
            <a:pPr fontAlgn="base"/>
            <a:endParaRPr lang="en-US" sz="1600" dirty="0"/>
          </a:p>
          <a:p>
            <a:endParaRPr lang="en-US" sz="2800" dirty="0"/>
          </a:p>
          <a:p>
            <a:r>
              <a:rPr lang="en-US" sz="2800" dirty="0" err="1"/>
              <a:t>LassoCV</a:t>
            </a:r>
            <a:endParaRPr lang="en-US" sz="2800" dirty="0"/>
          </a:p>
          <a:p>
            <a:pPr lvl="1" fontAlgn="base"/>
            <a:r>
              <a:rPr lang="en-US" sz="1600" dirty="0"/>
              <a:t>Standardized variable values</a:t>
            </a:r>
          </a:p>
          <a:p>
            <a:pPr lvl="1" fontAlgn="base"/>
            <a:r>
              <a:rPr lang="en-US" sz="1600" dirty="0"/>
              <a:t>R-squared: .4829</a:t>
            </a:r>
          </a:p>
          <a:p>
            <a:pPr lvl="1" fontAlgn="base"/>
            <a:r>
              <a:rPr lang="en-US" sz="1600" dirty="0"/>
              <a:t>RSME = .0383</a:t>
            </a:r>
          </a:p>
          <a:p>
            <a:pPr lvl="1"/>
            <a:br>
              <a:rPr lang="en-US" sz="1000" dirty="0"/>
            </a:br>
            <a:endParaRPr lang="en-US" sz="1000" dirty="0"/>
          </a:p>
        </p:txBody>
      </p:sp>
      <p:pic>
        <p:nvPicPr>
          <p:cNvPr id="3" name="Picture 2"/>
          <p:cNvPicPr>
            <a:picLocks noChangeAspect="1"/>
          </p:cNvPicPr>
          <p:nvPr/>
        </p:nvPicPr>
        <p:blipFill>
          <a:blip r:embed="rId2"/>
          <a:stretch>
            <a:fillRect/>
          </a:stretch>
        </p:blipFill>
        <p:spPr>
          <a:xfrm>
            <a:off x="4752769" y="1286760"/>
            <a:ext cx="3671888" cy="1868934"/>
          </a:xfrm>
          <a:prstGeom prst="rect">
            <a:avLst/>
          </a:prstGeom>
        </p:spPr>
      </p:pic>
      <p:sp>
        <p:nvSpPr>
          <p:cNvPr id="4" name="Rectangle 3"/>
          <p:cNvSpPr/>
          <p:nvPr/>
        </p:nvSpPr>
        <p:spPr>
          <a:xfrm>
            <a:off x="4756680" y="914400"/>
            <a:ext cx="1385316" cy="369332"/>
          </a:xfrm>
          <a:prstGeom prst="rect">
            <a:avLst/>
          </a:prstGeom>
        </p:spPr>
        <p:txBody>
          <a:bodyPr wrap="none">
            <a:spAutoFit/>
          </a:bodyPr>
          <a:lstStyle/>
          <a:p>
            <a:pPr fontAlgn="base"/>
            <a:r>
              <a:rPr lang="en-US" dirty="0"/>
              <a:t>Coefficients:</a:t>
            </a:r>
          </a:p>
        </p:txBody>
      </p:sp>
      <p:pic>
        <p:nvPicPr>
          <p:cNvPr id="9" name="Picture 8"/>
          <p:cNvPicPr>
            <a:picLocks noChangeAspect="1"/>
          </p:cNvPicPr>
          <p:nvPr/>
        </p:nvPicPr>
        <p:blipFill rotWithShape="1">
          <a:blip r:embed="rId3"/>
          <a:srcRect l="6413" t="11496" r="28172" b="10360"/>
          <a:stretch/>
        </p:blipFill>
        <p:spPr>
          <a:xfrm>
            <a:off x="8105569" y="1300097"/>
            <a:ext cx="3387276" cy="2191767"/>
          </a:xfrm>
          <a:prstGeom prst="rect">
            <a:avLst/>
          </a:prstGeom>
        </p:spPr>
      </p:pic>
      <p:sp>
        <p:nvSpPr>
          <p:cNvPr id="11" name="Rectangle 10"/>
          <p:cNvSpPr/>
          <p:nvPr/>
        </p:nvSpPr>
        <p:spPr>
          <a:xfrm>
            <a:off x="8105569" y="897819"/>
            <a:ext cx="1327608" cy="369332"/>
          </a:xfrm>
          <a:prstGeom prst="rect">
            <a:avLst/>
          </a:prstGeom>
        </p:spPr>
        <p:txBody>
          <a:bodyPr wrap="none">
            <a:spAutoFit/>
          </a:bodyPr>
          <a:lstStyle/>
          <a:p>
            <a:pPr fontAlgn="base"/>
            <a:r>
              <a:rPr lang="en-US" dirty="0" err="1"/>
              <a:t>ScatterPlot</a:t>
            </a:r>
            <a:r>
              <a:rPr lang="en-US" dirty="0"/>
              <a:t>:</a:t>
            </a:r>
          </a:p>
        </p:txBody>
      </p:sp>
      <p:sp>
        <p:nvSpPr>
          <p:cNvPr id="14" name="Rectangle 13"/>
          <p:cNvSpPr/>
          <p:nvPr/>
        </p:nvSpPr>
        <p:spPr>
          <a:xfrm>
            <a:off x="4783389" y="3891514"/>
            <a:ext cx="1385316" cy="369332"/>
          </a:xfrm>
          <a:prstGeom prst="rect">
            <a:avLst/>
          </a:prstGeom>
        </p:spPr>
        <p:txBody>
          <a:bodyPr wrap="none">
            <a:spAutoFit/>
          </a:bodyPr>
          <a:lstStyle/>
          <a:p>
            <a:pPr fontAlgn="base"/>
            <a:r>
              <a:rPr lang="en-US" dirty="0"/>
              <a:t>Coefficients:</a:t>
            </a:r>
          </a:p>
        </p:txBody>
      </p:sp>
      <p:pic>
        <p:nvPicPr>
          <p:cNvPr id="15" name="Picture 14"/>
          <p:cNvPicPr>
            <a:picLocks noChangeAspect="1"/>
          </p:cNvPicPr>
          <p:nvPr/>
        </p:nvPicPr>
        <p:blipFill>
          <a:blip r:embed="rId4"/>
          <a:stretch>
            <a:fillRect/>
          </a:stretch>
        </p:blipFill>
        <p:spPr>
          <a:xfrm>
            <a:off x="4737474" y="4351827"/>
            <a:ext cx="3671888" cy="1868934"/>
          </a:xfrm>
          <a:prstGeom prst="rect">
            <a:avLst/>
          </a:prstGeom>
        </p:spPr>
      </p:pic>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28498" y="3891514"/>
            <a:ext cx="3676114" cy="3185480"/>
          </a:xfrm>
          <a:prstGeom prst="rect">
            <a:avLst/>
          </a:prstGeom>
        </p:spPr>
      </p:pic>
      <p:sp>
        <p:nvSpPr>
          <p:cNvPr id="17" name="Rectangle 16"/>
          <p:cNvSpPr/>
          <p:nvPr/>
        </p:nvSpPr>
        <p:spPr>
          <a:xfrm>
            <a:off x="8122835" y="3582845"/>
            <a:ext cx="1284326" cy="369332"/>
          </a:xfrm>
          <a:prstGeom prst="rect">
            <a:avLst/>
          </a:prstGeom>
        </p:spPr>
        <p:txBody>
          <a:bodyPr wrap="none">
            <a:spAutoFit/>
          </a:bodyPr>
          <a:lstStyle/>
          <a:p>
            <a:pPr fontAlgn="base"/>
            <a:r>
              <a:rPr lang="en-US" dirty="0"/>
              <a:t>Lasso Path:</a:t>
            </a:r>
          </a:p>
        </p:txBody>
      </p:sp>
    </p:spTree>
    <p:extLst>
      <p:ext uri="{BB962C8B-B14F-4D97-AF65-F5344CB8AC3E}">
        <p14:creationId xmlns:p14="http://schemas.microsoft.com/office/powerpoint/2010/main" val="1489487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989012" y="457200"/>
            <a:ext cx="9144001" cy="533400"/>
          </a:xfrm>
        </p:spPr>
        <p:txBody>
          <a:bodyPr>
            <a:normAutofit fontScale="90000"/>
          </a:bodyPr>
          <a:lstStyle/>
          <a:p>
            <a:r>
              <a:rPr lang="en-US" dirty="0" err="1"/>
              <a:t>DecisionTree</a:t>
            </a:r>
            <a:r>
              <a:rPr lang="en-US" dirty="0"/>
              <a:t> Model</a:t>
            </a:r>
          </a:p>
        </p:txBody>
      </p:sp>
      <p:pic>
        <p:nvPicPr>
          <p:cNvPr id="5" name="Picture 4"/>
          <p:cNvPicPr>
            <a:picLocks noChangeAspect="1"/>
          </p:cNvPicPr>
          <p:nvPr/>
        </p:nvPicPr>
        <p:blipFill rotWithShape="1">
          <a:blip r:embed="rId2"/>
          <a:srcRect l="3230" t="9841" r="30034" b="7243"/>
          <a:stretch/>
        </p:blipFill>
        <p:spPr>
          <a:xfrm>
            <a:off x="684212" y="3576356"/>
            <a:ext cx="2724938" cy="1833844"/>
          </a:xfrm>
          <a:prstGeom prst="rect">
            <a:avLst/>
          </a:prstGeom>
        </p:spPr>
      </p:pic>
      <p:sp>
        <p:nvSpPr>
          <p:cNvPr id="6" name="Rectangle 5"/>
          <p:cNvSpPr/>
          <p:nvPr/>
        </p:nvSpPr>
        <p:spPr>
          <a:xfrm>
            <a:off x="608012" y="1269712"/>
            <a:ext cx="6092825" cy="1551194"/>
          </a:xfrm>
          <a:prstGeom prst="rect">
            <a:avLst/>
          </a:prstGeom>
        </p:spPr>
        <p:txBody>
          <a:bodyPr>
            <a:spAutoFit/>
          </a:bodyPr>
          <a:lstStyle/>
          <a:p>
            <a:pPr marL="223838" indent="-223838" fontAlgn="base">
              <a:lnSpc>
                <a:spcPct val="90000"/>
              </a:lnSpc>
              <a:spcBef>
                <a:spcPts val="1800"/>
              </a:spcBef>
              <a:buClr>
                <a:schemeClr val="accent1"/>
              </a:buClr>
              <a:buSzPct val="100000"/>
              <a:buFont typeface="Arial" pitchFamily="34" charset="0"/>
              <a:buChar char="•"/>
            </a:pPr>
            <a:r>
              <a:rPr lang="en-US" sz="2800" dirty="0"/>
              <a:t>Decision Tree</a:t>
            </a:r>
          </a:p>
          <a:p>
            <a:pPr marL="463550" lvl="1" indent="-231775" fontAlgn="base">
              <a:lnSpc>
                <a:spcPct val="90000"/>
              </a:lnSpc>
              <a:spcBef>
                <a:spcPts val="1200"/>
              </a:spcBef>
              <a:buClr>
                <a:schemeClr val="accent1"/>
              </a:buClr>
              <a:buSzPct val="100000"/>
              <a:buFont typeface="Arial" pitchFamily="34" charset="0"/>
              <a:buChar char="•"/>
            </a:pPr>
            <a:r>
              <a:rPr lang="en-US" sz="1600" dirty="0"/>
              <a:t>R-squared = .35</a:t>
            </a:r>
          </a:p>
          <a:p>
            <a:pPr marL="463550" lvl="1" indent="-231775" fontAlgn="base">
              <a:lnSpc>
                <a:spcPct val="90000"/>
              </a:lnSpc>
              <a:spcBef>
                <a:spcPts val="1200"/>
              </a:spcBef>
              <a:buClr>
                <a:schemeClr val="accent1"/>
              </a:buClr>
              <a:buSzPct val="100000"/>
              <a:buFont typeface="Arial" pitchFamily="34" charset="0"/>
              <a:buChar char="•"/>
            </a:pPr>
            <a:r>
              <a:rPr lang="en-US" sz="1600" dirty="0"/>
              <a:t>RSME = .0428</a:t>
            </a:r>
          </a:p>
          <a:p>
            <a:pPr marL="463550" lvl="1" indent="-231775" fontAlgn="base">
              <a:lnSpc>
                <a:spcPct val="90000"/>
              </a:lnSpc>
              <a:spcBef>
                <a:spcPts val="1200"/>
              </a:spcBef>
              <a:buClr>
                <a:schemeClr val="accent1"/>
              </a:buClr>
              <a:buSzPct val="100000"/>
              <a:buFont typeface="Arial" pitchFamily="34" charset="0"/>
              <a:buChar char="•"/>
            </a:pPr>
            <a:endParaRPr lang="en-US" sz="1200" dirty="0"/>
          </a:p>
        </p:txBody>
      </p:sp>
      <p:sp>
        <p:nvSpPr>
          <p:cNvPr id="19" name="Rectangle 18"/>
          <p:cNvSpPr/>
          <p:nvPr/>
        </p:nvSpPr>
        <p:spPr>
          <a:xfrm>
            <a:off x="684212" y="2893731"/>
            <a:ext cx="1963999" cy="523220"/>
          </a:xfrm>
          <a:prstGeom prst="rect">
            <a:avLst/>
          </a:prstGeom>
        </p:spPr>
        <p:txBody>
          <a:bodyPr wrap="none">
            <a:spAutoFit/>
          </a:bodyPr>
          <a:lstStyle/>
          <a:p>
            <a:pPr fontAlgn="base"/>
            <a:r>
              <a:rPr lang="en-US" sz="2800" dirty="0" err="1"/>
              <a:t>ScatterPlot</a:t>
            </a:r>
            <a:r>
              <a:rPr lang="en-US" sz="2800" dirty="0"/>
              <a:t>:</a:t>
            </a:r>
          </a:p>
        </p:txBody>
      </p:sp>
      <p:pic>
        <p:nvPicPr>
          <p:cNvPr id="8" name="Picture 7"/>
          <p:cNvPicPr>
            <a:picLocks noChangeAspect="1"/>
          </p:cNvPicPr>
          <p:nvPr/>
        </p:nvPicPr>
        <p:blipFill>
          <a:blip r:embed="rId3"/>
          <a:stretch>
            <a:fillRect/>
          </a:stretch>
        </p:blipFill>
        <p:spPr>
          <a:xfrm>
            <a:off x="4537401" y="2133600"/>
            <a:ext cx="4191000" cy="4216477"/>
          </a:xfrm>
          <a:prstGeom prst="rect">
            <a:avLst/>
          </a:prstGeom>
        </p:spPr>
      </p:pic>
      <p:sp>
        <p:nvSpPr>
          <p:cNvPr id="20" name="Rectangle 19"/>
          <p:cNvSpPr/>
          <p:nvPr/>
        </p:nvSpPr>
        <p:spPr>
          <a:xfrm>
            <a:off x="4570412" y="1295400"/>
            <a:ext cx="4195636" cy="523220"/>
          </a:xfrm>
          <a:prstGeom prst="rect">
            <a:avLst/>
          </a:prstGeom>
        </p:spPr>
        <p:txBody>
          <a:bodyPr wrap="none">
            <a:spAutoFit/>
          </a:bodyPr>
          <a:lstStyle/>
          <a:p>
            <a:pPr fontAlgn="base"/>
            <a:r>
              <a:rPr lang="en-US" sz="2800" dirty="0"/>
              <a:t>Decision Tree Visualization:</a:t>
            </a:r>
          </a:p>
        </p:txBody>
      </p:sp>
    </p:spTree>
    <p:extLst>
      <p:ext uri="{BB962C8B-B14F-4D97-AF65-F5344CB8AC3E}">
        <p14:creationId xmlns:p14="http://schemas.microsoft.com/office/powerpoint/2010/main" val="3905857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a:srcRect l="69898" t="31512" r="1"/>
          <a:stretch/>
        </p:blipFill>
        <p:spPr>
          <a:xfrm>
            <a:off x="9163292" y="3594985"/>
            <a:ext cx="1411043" cy="1739015"/>
          </a:xfrm>
          <a:prstGeom prst="rect">
            <a:avLst/>
          </a:prstGeom>
        </p:spPr>
      </p:pic>
      <p:sp>
        <p:nvSpPr>
          <p:cNvPr id="13" name="Title 12"/>
          <p:cNvSpPr>
            <a:spLocks noGrp="1"/>
          </p:cNvSpPr>
          <p:nvPr>
            <p:ph type="title"/>
          </p:nvPr>
        </p:nvSpPr>
        <p:spPr>
          <a:xfrm>
            <a:off x="989012" y="457200"/>
            <a:ext cx="9144001" cy="533400"/>
          </a:xfrm>
        </p:spPr>
        <p:txBody>
          <a:bodyPr>
            <a:normAutofit fontScale="90000"/>
          </a:bodyPr>
          <a:lstStyle/>
          <a:p>
            <a:r>
              <a:rPr lang="en-US" dirty="0" err="1"/>
              <a:t>RandomForest</a:t>
            </a:r>
            <a:r>
              <a:rPr lang="en-US" dirty="0"/>
              <a:t> Model</a:t>
            </a:r>
          </a:p>
        </p:txBody>
      </p:sp>
      <p:sp>
        <p:nvSpPr>
          <p:cNvPr id="7" name="Content Placeholder 13"/>
          <p:cNvSpPr>
            <a:spLocks noGrp="1"/>
          </p:cNvSpPr>
          <p:nvPr>
            <p:ph idx="1"/>
          </p:nvPr>
        </p:nvSpPr>
        <p:spPr>
          <a:xfrm>
            <a:off x="303212" y="1295401"/>
            <a:ext cx="3810000" cy="4724400"/>
          </a:xfrm>
        </p:spPr>
        <p:txBody>
          <a:bodyPr>
            <a:noAutofit/>
          </a:bodyPr>
          <a:lstStyle/>
          <a:p>
            <a:pPr fontAlgn="base"/>
            <a:r>
              <a:rPr lang="en-US" dirty="0"/>
              <a:t>Random Forest Score*</a:t>
            </a:r>
          </a:p>
          <a:p>
            <a:pPr marL="504825" lvl="2" indent="-285750" fontAlgn="base"/>
            <a:r>
              <a:rPr lang="en-US" sz="1600" dirty="0"/>
              <a:t>R-squared = .6639</a:t>
            </a:r>
          </a:p>
          <a:p>
            <a:pPr marL="504825" lvl="2" indent="-285750" fontAlgn="base"/>
            <a:r>
              <a:rPr lang="en-US" sz="1600" dirty="0"/>
              <a:t>RSME = .0745(7.45%)</a:t>
            </a:r>
          </a:p>
          <a:p>
            <a:pPr fontAlgn="base"/>
            <a:endParaRPr lang="en-US" sz="1200" dirty="0"/>
          </a:p>
          <a:p>
            <a:endParaRPr lang="en-US" sz="2000" dirty="0"/>
          </a:p>
          <a:p>
            <a:endParaRPr lang="en-US" sz="2000" dirty="0"/>
          </a:p>
          <a:p>
            <a:pPr lvl="1"/>
            <a:br>
              <a:rPr lang="en-US" sz="1000" dirty="0"/>
            </a:br>
            <a:endParaRPr lang="en-US" sz="1000" dirty="0"/>
          </a:p>
        </p:txBody>
      </p:sp>
      <p:sp>
        <p:nvSpPr>
          <p:cNvPr id="11" name="Rectangle 10"/>
          <p:cNvSpPr/>
          <p:nvPr/>
        </p:nvSpPr>
        <p:spPr>
          <a:xfrm>
            <a:off x="303212" y="2697715"/>
            <a:ext cx="1327608" cy="369332"/>
          </a:xfrm>
          <a:prstGeom prst="rect">
            <a:avLst/>
          </a:prstGeom>
        </p:spPr>
        <p:txBody>
          <a:bodyPr wrap="none">
            <a:spAutoFit/>
          </a:bodyPr>
          <a:lstStyle/>
          <a:p>
            <a:pPr fontAlgn="base"/>
            <a:r>
              <a:rPr lang="en-US" dirty="0" err="1"/>
              <a:t>ScatterPlot</a:t>
            </a:r>
            <a:r>
              <a:rPr lang="en-US" dirty="0"/>
              <a:t>:</a:t>
            </a:r>
          </a:p>
        </p:txBody>
      </p:sp>
      <p:pic>
        <p:nvPicPr>
          <p:cNvPr id="2" name="Picture 1"/>
          <p:cNvPicPr>
            <a:picLocks noChangeAspect="1"/>
          </p:cNvPicPr>
          <p:nvPr/>
        </p:nvPicPr>
        <p:blipFill rotWithShape="1">
          <a:blip r:embed="rId3"/>
          <a:srcRect l="8512" t="11887" r="22323" b="4955"/>
          <a:stretch/>
        </p:blipFill>
        <p:spPr>
          <a:xfrm>
            <a:off x="303212" y="3111955"/>
            <a:ext cx="2709900" cy="1764845"/>
          </a:xfrm>
          <a:prstGeom prst="rect">
            <a:avLst/>
          </a:prstGeom>
        </p:spPr>
      </p:pic>
      <p:pic>
        <p:nvPicPr>
          <p:cNvPr id="3" name="Picture 2"/>
          <p:cNvPicPr>
            <a:picLocks noChangeAspect="1"/>
          </p:cNvPicPr>
          <p:nvPr/>
        </p:nvPicPr>
        <p:blipFill rotWithShape="1">
          <a:blip r:embed="rId4"/>
          <a:srcRect t="7501" r="900" b="5299"/>
          <a:stretch/>
        </p:blipFill>
        <p:spPr>
          <a:xfrm>
            <a:off x="3902111" y="2045155"/>
            <a:ext cx="5621301" cy="2679245"/>
          </a:xfrm>
          <a:prstGeom prst="rect">
            <a:avLst/>
          </a:prstGeom>
        </p:spPr>
      </p:pic>
      <p:pic>
        <p:nvPicPr>
          <p:cNvPr id="4" name="Picture 3"/>
          <p:cNvPicPr>
            <a:picLocks noChangeAspect="1"/>
          </p:cNvPicPr>
          <p:nvPr/>
        </p:nvPicPr>
        <p:blipFill rotWithShape="1">
          <a:blip r:embed="rId5"/>
          <a:srcRect t="72123" r="23574" b="-2"/>
          <a:stretch/>
        </p:blipFill>
        <p:spPr>
          <a:xfrm>
            <a:off x="4418012" y="4724400"/>
            <a:ext cx="3581400" cy="609600"/>
          </a:xfrm>
          <a:prstGeom prst="rect">
            <a:avLst/>
          </a:prstGeom>
        </p:spPr>
      </p:pic>
      <p:sp>
        <p:nvSpPr>
          <p:cNvPr id="15" name="Rectangle 14"/>
          <p:cNvSpPr/>
          <p:nvPr/>
        </p:nvSpPr>
        <p:spPr>
          <a:xfrm>
            <a:off x="3871948" y="1290935"/>
            <a:ext cx="6184864" cy="461665"/>
          </a:xfrm>
          <a:prstGeom prst="rect">
            <a:avLst/>
          </a:prstGeom>
        </p:spPr>
        <p:txBody>
          <a:bodyPr wrap="square">
            <a:spAutoFit/>
          </a:bodyPr>
          <a:lstStyle/>
          <a:p>
            <a:pPr fontAlgn="base"/>
            <a:r>
              <a:rPr lang="en-US" sz="2400" dirty="0"/>
              <a:t>Single Decision Tree Visualization:</a:t>
            </a:r>
          </a:p>
        </p:txBody>
      </p:sp>
      <p:pic>
        <p:nvPicPr>
          <p:cNvPr id="14" name="Picture 13"/>
          <p:cNvPicPr>
            <a:picLocks noChangeAspect="1"/>
          </p:cNvPicPr>
          <p:nvPr/>
        </p:nvPicPr>
        <p:blipFill rotWithShape="1">
          <a:blip r:embed="rId6">
            <a:extLst>
              <a:ext uri="{28A0092B-C50C-407E-A947-70E740481C1C}">
                <a14:useLocalDpi xmlns:a14="http://schemas.microsoft.com/office/drawing/2010/main" val="0"/>
              </a:ext>
            </a:extLst>
          </a:blip>
          <a:srcRect b="27273"/>
          <a:stretch/>
        </p:blipFill>
        <p:spPr>
          <a:xfrm>
            <a:off x="465137" y="5026737"/>
            <a:ext cx="2428875" cy="1371600"/>
          </a:xfrm>
          <a:prstGeom prst="rect">
            <a:avLst/>
          </a:prstGeom>
        </p:spPr>
      </p:pic>
      <p:sp>
        <p:nvSpPr>
          <p:cNvPr id="16" name="Rectangle 15"/>
          <p:cNvSpPr/>
          <p:nvPr/>
        </p:nvSpPr>
        <p:spPr>
          <a:xfrm>
            <a:off x="632600" y="6519446"/>
            <a:ext cx="1965603" cy="338554"/>
          </a:xfrm>
          <a:prstGeom prst="rect">
            <a:avLst/>
          </a:prstGeom>
        </p:spPr>
        <p:txBody>
          <a:bodyPr wrap="none">
            <a:spAutoFit/>
          </a:bodyPr>
          <a:lstStyle/>
          <a:p>
            <a:pPr lvl="1" fontAlgn="base"/>
            <a:r>
              <a:rPr lang="en-US" sz="1600" dirty="0"/>
              <a:t>+/- .149 (14.9%)</a:t>
            </a:r>
          </a:p>
        </p:txBody>
      </p:sp>
      <p:sp>
        <p:nvSpPr>
          <p:cNvPr id="5" name="Rectangle 4"/>
          <p:cNvSpPr/>
          <p:nvPr/>
        </p:nvSpPr>
        <p:spPr>
          <a:xfrm>
            <a:off x="4174481" y="6457891"/>
            <a:ext cx="3858429" cy="230832"/>
          </a:xfrm>
          <a:prstGeom prst="rect">
            <a:avLst/>
          </a:prstGeom>
        </p:spPr>
        <p:txBody>
          <a:bodyPr wrap="none">
            <a:spAutoFit/>
          </a:bodyPr>
          <a:lstStyle/>
          <a:p>
            <a:pPr marL="239712" lvl="1" indent="0" fontAlgn="base">
              <a:buNone/>
            </a:pPr>
            <a:r>
              <a:rPr lang="en-US" sz="900" dirty="0"/>
              <a:t>*(</a:t>
            </a:r>
            <a:r>
              <a:rPr lang="en-US" sz="900" dirty="0" err="1"/>
              <a:t>n_estimators</a:t>
            </a:r>
            <a:r>
              <a:rPr lang="en-US" sz="900" dirty="0"/>
              <a:t> = 500, </a:t>
            </a:r>
            <a:r>
              <a:rPr lang="en-US" sz="900" dirty="0" err="1"/>
              <a:t>min_samples_leaf</a:t>
            </a:r>
            <a:r>
              <a:rPr lang="en-US" sz="900" dirty="0"/>
              <a:t>=1,  </a:t>
            </a:r>
            <a:r>
              <a:rPr lang="en-US" sz="900" dirty="0" err="1"/>
              <a:t>n_jobs</a:t>
            </a:r>
            <a:r>
              <a:rPr lang="en-US" sz="900" dirty="0"/>
              <a:t>=-1, </a:t>
            </a:r>
            <a:r>
              <a:rPr lang="en-US" sz="900" dirty="0" err="1"/>
              <a:t>max_features</a:t>
            </a:r>
            <a:r>
              <a:rPr lang="en-US" sz="900" dirty="0"/>
              <a:t>=4)</a:t>
            </a:r>
          </a:p>
        </p:txBody>
      </p:sp>
    </p:spTree>
    <p:extLst>
      <p:ext uri="{BB962C8B-B14F-4D97-AF65-F5344CB8AC3E}">
        <p14:creationId xmlns:p14="http://schemas.microsoft.com/office/powerpoint/2010/main" val="2494596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989012" y="457200"/>
            <a:ext cx="9144001" cy="533400"/>
          </a:xfrm>
        </p:spPr>
        <p:txBody>
          <a:bodyPr>
            <a:normAutofit fontScale="90000"/>
          </a:bodyPr>
          <a:lstStyle/>
          <a:p>
            <a:r>
              <a:rPr lang="en-US" dirty="0"/>
              <a:t>Gradient Boosting </a:t>
            </a:r>
            <a:r>
              <a:rPr lang="en-US" dirty="0" err="1"/>
              <a:t>Regressor</a:t>
            </a:r>
            <a:r>
              <a:rPr lang="en-US" dirty="0"/>
              <a:t> Models</a:t>
            </a:r>
          </a:p>
        </p:txBody>
      </p:sp>
      <p:sp>
        <p:nvSpPr>
          <p:cNvPr id="7" name="Content Placeholder 13"/>
          <p:cNvSpPr>
            <a:spLocks noGrp="1"/>
          </p:cNvSpPr>
          <p:nvPr>
            <p:ph idx="1"/>
          </p:nvPr>
        </p:nvSpPr>
        <p:spPr>
          <a:xfrm>
            <a:off x="379412" y="1298062"/>
            <a:ext cx="10972799" cy="4724400"/>
          </a:xfrm>
        </p:spPr>
        <p:txBody>
          <a:bodyPr>
            <a:noAutofit/>
          </a:bodyPr>
          <a:lstStyle/>
          <a:p>
            <a:pPr marL="0" indent="0" fontAlgn="base">
              <a:buNone/>
            </a:pPr>
            <a:endParaRPr lang="en-US" sz="2800" dirty="0"/>
          </a:p>
          <a:p>
            <a:pPr fontAlgn="base"/>
            <a:r>
              <a:rPr lang="en-US" sz="2800" dirty="0"/>
              <a:t>Gradient Boosting </a:t>
            </a:r>
            <a:r>
              <a:rPr lang="en-US" sz="2800" dirty="0" err="1"/>
              <a:t>Regressor</a:t>
            </a:r>
            <a:r>
              <a:rPr lang="en-US" sz="2800" dirty="0"/>
              <a:t> 2 using </a:t>
            </a:r>
            <a:r>
              <a:rPr lang="en-US" sz="2800" dirty="0" err="1"/>
              <a:t>GridSearch</a:t>
            </a:r>
            <a:r>
              <a:rPr lang="en-US" sz="2800" dirty="0"/>
              <a:t>**</a:t>
            </a:r>
            <a:endParaRPr lang="en-US" sz="1600" dirty="0"/>
          </a:p>
          <a:p>
            <a:pPr marL="393700" lvl="3" indent="0" fontAlgn="base">
              <a:buNone/>
            </a:pPr>
            <a:r>
              <a:rPr lang="en-US" sz="1200" dirty="0"/>
              <a:t>          	</a:t>
            </a:r>
            <a:r>
              <a:rPr lang="en-US" sz="1600" dirty="0"/>
              <a:t>	</a:t>
            </a:r>
          </a:p>
          <a:p>
            <a:pPr marL="504825" lvl="2" indent="-285750" fontAlgn="base"/>
            <a:r>
              <a:rPr lang="en-US" dirty="0"/>
              <a:t>R-squared = .7879</a:t>
            </a:r>
          </a:p>
          <a:p>
            <a:pPr marL="504825" lvl="2" indent="-285750" fontAlgn="base"/>
            <a:r>
              <a:rPr lang="en-US" dirty="0"/>
              <a:t>RSME = .0633(6.33%)</a:t>
            </a:r>
          </a:p>
          <a:p>
            <a:endParaRPr lang="en-US" sz="2000" dirty="0"/>
          </a:p>
          <a:p>
            <a:endParaRPr lang="en-US" sz="2000" dirty="0"/>
          </a:p>
          <a:p>
            <a:pPr lvl="2"/>
            <a:br>
              <a:rPr lang="en-US" sz="800" dirty="0"/>
            </a:br>
            <a:endParaRPr lang="en-US" sz="800"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b="27273"/>
          <a:stretch/>
        </p:blipFill>
        <p:spPr>
          <a:xfrm>
            <a:off x="6254749" y="2895600"/>
            <a:ext cx="2428875" cy="1371600"/>
          </a:xfrm>
          <a:prstGeom prst="rect">
            <a:avLst/>
          </a:prstGeom>
        </p:spPr>
      </p:pic>
      <p:sp>
        <p:nvSpPr>
          <p:cNvPr id="5" name="Rectangle 4"/>
          <p:cNvSpPr/>
          <p:nvPr/>
        </p:nvSpPr>
        <p:spPr>
          <a:xfrm>
            <a:off x="6422212" y="4388309"/>
            <a:ext cx="1962397" cy="338554"/>
          </a:xfrm>
          <a:prstGeom prst="rect">
            <a:avLst/>
          </a:prstGeom>
        </p:spPr>
        <p:txBody>
          <a:bodyPr wrap="none">
            <a:spAutoFit/>
          </a:bodyPr>
          <a:lstStyle/>
          <a:p>
            <a:pPr lvl="1" fontAlgn="base"/>
            <a:r>
              <a:rPr lang="en-US" sz="1600" dirty="0"/>
              <a:t>+/- .126 (12.6%)</a:t>
            </a:r>
          </a:p>
        </p:txBody>
      </p:sp>
      <p:sp>
        <p:nvSpPr>
          <p:cNvPr id="2" name="Rectangle 1"/>
          <p:cNvSpPr/>
          <p:nvPr/>
        </p:nvSpPr>
        <p:spPr>
          <a:xfrm>
            <a:off x="684212" y="5486400"/>
            <a:ext cx="7999412" cy="1023357"/>
          </a:xfrm>
          <a:prstGeom prst="rect">
            <a:avLst/>
          </a:prstGeom>
        </p:spPr>
        <p:txBody>
          <a:bodyPr wrap="square">
            <a:spAutoFit/>
          </a:bodyPr>
          <a:lstStyle/>
          <a:p>
            <a:pPr marL="393700" lvl="3" fontAlgn="base"/>
            <a:r>
              <a:rPr lang="en-US" sz="1050" dirty="0"/>
              <a:t>**parameters = 	{'</a:t>
            </a:r>
            <a:r>
              <a:rPr lang="en-US" sz="1050" dirty="0" err="1"/>
              <a:t>max_depth</a:t>
            </a:r>
            <a:r>
              <a:rPr lang="en-US" sz="1050" dirty="0"/>
              <a:t>':[4,5,6],</a:t>
            </a:r>
          </a:p>
          <a:p>
            <a:pPr marL="219075" lvl="2" indent="0" fontAlgn="base">
              <a:buNone/>
            </a:pPr>
            <a:r>
              <a:rPr lang="en-US" sz="1000" dirty="0"/>
              <a:t>              		'learning_rate':</a:t>
            </a:r>
            <a:r>
              <a:rPr lang="en-US" sz="1000" dirty="0" err="1"/>
              <a:t>np.arange</a:t>
            </a:r>
            <a:r>
              <a:rPr lang="en-US" sz="1000" dirty="0"/>
              <a:t>(.01,.1,.01),</a:t>
            </a:r>
          </a:p>
          <a:p>
            <a:pPr marL="219075" lvl="2" indent="0" fontAlgn="base">
              <a:buNone/>
            </a:pPr>
            <a:r>
              <a:rPr lang="en-US" sz="1000" dirty="0"/>
              <a:t>             		 '</a:t>
            </a:r>
            <a:r>
              <a:rPr lang="en-US" sz="1000" dirty="0" err="1"/>
              <a:t>n_estimators</a:t>
            </a:r>
            <a:r>
              <a:rPr lang="en-US" sz="1000" dirty="0"/>
              <a:t>':[100, 250, 500]}</a:t>
            </a:r>
          </a:p>
          <a:p>
            <a:pPr marL="219075" lvl="2" indent="0" fontAlgn="base">
              <a:buNone/>
            </a:pPr>
            <a:r>
              <a:rPr lang="en-US" sz="1000" dirty="0"/>
              <a:t>	steps = {	('features', </a:t>
            </a:r>
            <a:r>
              <a:rPr lang="en-US" sz="1000" dirty="0" err="1"/>
              <a:t>preprocessing.PolynomialFeatures</a:t>
            </a:r>
            <a:r>
              <a:rPr lang="en-US" sz="1000" dirty="0"/>
              <a:t>(degree=2)),</a:t>
            </a:r>
          </a:p>
          <a:p>
            <a:pPr marL="219075" lvl="2" indent="0" fontAlgn="base">
              <a:buNone/>
            </a:pPr>
            <a:r>
              <a:rPr lang="en-US" sz="1000" dirty="0"/>
              <a:t>		('</a:t>
            </a:r>
            <a:r>
              <a:rPr lang="en-US" sz="1000" dirty="0" err="1"/>
              <a:t>feature_selection</a:t>
            </a:r>
            <a:r>
              <a:rPr lang="en-US" sz="1000" dirty="0"/>
              <a:t>', </a:t>
            </a:r>
            <a:r>
              <a:rPr lang="en-US" sz="1000" dirty="0" err="1"/>
              <a:t>feature_selection.SelectFromModel</a:t>
            </a:r>
            <a:r>
              <a:rPr lang="en-US" sz="1000" dirty="0"/>
              <a:t>(</a:t>
            </a:r>
            <a:r>
              <a:rPr lang="en-US" sz="1000" dirty="0" err="1"/>
              <a:t>linear_model.Lasso</a:t>
            </a:r>
            <a:r>
              <a:rPr lang="en-US" sz="1000" dirty="0"/>
              <a:t>(alpha = .2))),</a:t>
            </a:r>
          </a:p>
          <a:p>
            <a:pPr marL="219075" lvl="2" indent="0" fontAlgn="base">
              <a:buNone/>
            </a:pPr>
            <a:r>
              <a:rPr lang="en-US" sz="1000" dirty="0"/>
              <a:t>		('model',</a:t>
            </a:r>
            <a:r>
              <a:rPr lang="en-US" sz="1000" dirty="0" err="1"/>
              <a:t>ensemble.GradientBoostingRegressor</a:t>
            </a:r>
            <a:r>
              <a:rPr lang="en-US" sz="1000" dirty="0"/>
              <a:t>())]  }</a:t>
            </a:r>
          </a:p>
        </p:txBody>
      </p:sp>
    </p:spTree>
    <p:extLst>
      <p:ext uri="{BB962C8B-B14F-4D97-AF65-F5344CB8AC3E}">
        <p14:creationId xmlns:p14="http://schemas.microsoft.com/office/powerpoint/2010/main" val="3644029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381000"/>
            <a:ext cx="9144001" cy="609600"/>
          </a:xfrm>
        </p:spPr>
        <p:txBody>
          <a:bodyPr/>
          <a:lstStyle/>
          <a:p>
            <a:r>
              <a:rPr lang="en-US" b="1" dirty="0"/>
              <a:t>Next Steps</a:t>
            </a:r>
            <a:endParaRPr lang="en-US" dirty="0"/>
          </a:p>
        </p:txBody>
      </p:sp>
      <p:sp>
        <p:nvSpPr>
          <p:cNvPr id="14" name="Content Placeholder 13"/>
          <p:cNvSpPr>
            <a:spLocks noGrp="1"/>
          </p:cNvSpPr>
          <p:nvPr>
            <p:ph idx="1"/>
          </p:nvPr>
        </p:nvSpPr>
        <p:spPr>
          <a:xfrm>
            <a:off x="1141412" y="1295401"/>
            <a:ext cx="10286999" cy="4724400"/>
          </a:xfrm>
        </p:spPr>
        <p:txBody>
          <a:bodyPr>
            <a:noAutofit/>
          </a:bodyPr>
          <a:lstStyle/>
          <a:p>
            <a:pPr fontAlgn="base"/>
            <a:r>
              <a:rPr lang="en-US" sz="3200" dirty="0"/>
              <a:t>More high quality data – some require paid subscription (Bloomberg, Reuters)</a:t>
            </a:r>
          </a:p>
          <a:p>
            <a:pPr fontAlgn="base"/>
            <a:r>
              <a:rPr lang="en-US" sz="3200" dirty="0"/>
              <a:t>More than 10 years of data (120 data points) </a:t>
            </a:r>
          </a:p>
          <a:p>
            <a:pPr fontAlgn="base"/>
            <a:r>
              <a:rPr lang="en-US" sz="3200" dirty="0"/>
              <a:t>Stock market movement is subject to “black swan” events (multi standard deviation events) </a:t>
            </a:r>
          </a:p>
          <a:p>
            <a:pPr fontAlgn="base"/>
            <a:r>
              <a:rPr lang="en-US" sz="3200" dirty="0"/>
              <a:t>Model against different Stock Market Indices and time frames,</a:t>
            </a:r>
          </a:p>
          <a:p>
            <a:pPr lvl="1" fontAlgn="base"/>
            <a:r>
              <a:rPr lang="en-US" sz="2800" dirty="0"/>
              <a:t> </a:t>
            </a:r>
            <a:r>
              <a:rPr lang="en-US" sz="2800" dirty="0" err="1"/>
              <a:t>eg</a:t>
            </a:r>
            <a:r>
              <a:rPr lang="en-US" sz="2800" dirty="0"/>
              <a:t>. Dow Jones, Nasdaq for 3 month, 1 year forward, etc.</a:t>
            </a:r>
          </a:p>
          <a:p>
            <a:pPr fontAlgn="base"/>
            <a:br>
              <a:rPr lang="en-US" sz="1400" dirty="0"/>
            </a:br>
            <a:endParaRPr lang="en-US" sz="1400" dirty="0"/>
          </a:p>
        </p:txBody>
      </p:sp>
    </p:spTree>
    <p:extLst>
      <p:ext uri="{BB962C8B-B14F-4D97-AF65-F5344CB8AC3E}">
        <p14:creationId xmlns:p14="http://schemas.microsoft.com/office/powerpoint/2010/main" val="3553415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03C5CF44-0C62-41B4-B3EA-416B4807878A}" vid="{EC3ACB92-700E-4167-B3A6-412DE40A64C2}"/>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0E41224-0370-4595-877C-23316CD80004}">
  <ds:schemaRefs>
    <ds:schemaRef ds:uri="http://purl.org/dc/elements/1.1/"/>
    <ds:schemaRef ds:uri="http://schemas.microsoft.com/office/2006/metadata/properties"/>
    <ds:schemaRef ds:uri="4873beb7-5857-4685-be1f-d57550cc96cc"/>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www.w3.org/XML/1998/namespace"/>
    <ds:schemaRef ds:uri="http://purl.org/dc/dcmitype/"/>
  </ds:schemaRefs>
</ds:datastoreItem>
</file>

<file path=customXml/itemProps2.xml><?xml version="1.0" encoding="utf-8"?>
<ds:datastoreItem xmlns:ds="http://schemas.openxmlformats.org/officeDocument/2006/customXml" ds:itemID="{74228E6B-D70C-44BB-A81F-A245495F612B}">
  <ds:schemaRefs>
    <ds:schemaRef ds:uri="http://schemas.microsoft.com/sharepoint/v3/contenttype/forms"/>
  </ds:schemaRefs>
</ds:datastoreItem>
</file>

<file path=customXml/itemProps3.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4098</TotalTime>
  <Words>737</Words>
  <Application>Microsoft Office PowerPoint</Application>
  <PresentationFormat>Custom</PresentationFormat>
  <Paragraphs>115</Paragraphs>
  <Slides>12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Corbel</vt:lpstr>
      <vt:lpstr>Digital Blue Tunnel 16x9</vt:lpstr>
      <vt:lpstr>Project Luther - S&amp;P500 Stock Performance vs Economic and Various Index Indicators</vt:lpstr>
      <vt:lpstr>Overview</vt:lpstr>
      <vt:lpstr>Correlation</vt:lpstr>
      <vt:lpstr>Correlation – Pairs Plot</vt:lpstr>
      <vt:lpstr>Linear Regression and LassoCV Models 1</vt:lpstr>
      <vt:lpstr>DecisionTree Model</vt:lpstr>
      <vt:lpstr>RandomForest Model</vt:lpstr>
      <vt:lpstr>Gradient Boosting Regressor Models</vt:lpstr>
      <vt:lpstr>Next Steps</vt:lpstr>
      <vt:lpstr>Conclusion</vt:lpstr>
      <vt:lpstr>Appendices</vt:lpstr>
      <vt:lpstr>RandomForest GridSearch Model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Luther - S&amp;P500 Stock Performance vs Economic and Various Index Indicators</dc:title>
  <dc:creator>Andre Johnson</dc:creator>
  <cp:lastModifiedBy>Andre Johnson</cp:lastModifiedBy>
  <cp:revision>38</cp:revision>
  <dcterms:created xsi:type="dcterms:W3CDTF">2017-10-03T23:52:53Z</dcterms:created>
  <dcterms:modified xsi:type="dcterms:W3CDTF">2017-10-06T21:33:29Z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